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ED6C-809C-4897-9E3C-577E3E55A1D6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B9D52-2684-4592-92D6-6B948D93F8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6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EPB werkt van boven naar beneden, ofwel van theorie naar praktijk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9D52-2684-4592-92D6-6B948D93F8C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Vb</a:t>
            </a:r>
            <a:r>
              <a:rPr lang="nl-NL" dirty="0" smtClean="0"/>
              <a:t>: </a:t>
            </a:r>
            <a:r>
              <a:rPr lang="nl-NL" dirty="0" err="1" smtClean="0"/>
              <a:t>snoezelen</a:t>
            </a:r>
            <a:r>
              <a:rPr lang="nl-NL" baseline="0" dirty="0" smtClean="0"/>
              <a:t> zintuigactivering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9D52-2684-4592-92D6-6B948D93F8C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sz="3200" b="1" dirty="0">
                <a:solidFill>
                  <a:srgbClr val="FF0000"/>
                </a:solidFill>
              </a:rPr>
              <a:t>Thema 2.5 De diagnose + 2.6 Evidence </a:t>
            </a:r>
            <a:r>
              <a:rPr lang="nl-NL" sz="3200" b="1" dirty="0" err="1">
                <a:solidFill>
                  <a:srgbClr val="FF0000"/>
                </a:solidFill>
              </a:rPr>
              <a:t>based</a:t>
            </a:r>
            <a:r>
              <a:rPr lang="nl-NL" sz="3200" b="1" dirty="0">
                <a:solidFill>
                  <a:srgbClr val="FF0000"/>
                </a:solidFill>
              </a:rPr>
              <a:t> 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3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2.5 De diagnose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stellen van de </a:t>
            </a:r>
            <a:r>
              <a:rPr lang="nl-NL" dirty="0" smtClean="0">
                <a:solidFill>
                  <a:srgbClr val="FF0000"/>
                </a:solidFill>
              </a:rPr>
              <a:t>diagnose</a:t>
            </a:r>
            <a:r>
              <a:rPr lang="nl-NL" dirty="0" smtClean="0"/>
              <a:t> is het vaststellen van de ziekte (mag alleen door een arts vastgesteld worden)</a:t>
            </a:r>
          </a:p>
          <a:p>
            <a:r>
              <a:rPr lang="nl-NL" dirty="0" smtClean="0"/>
              <a:t>Het stellen van een diagnose gebeurt door : Observatie (kijken, luisteren naar de zieke), lichamelijk onderzoek, laboratoriumonderzoek (bloed, weefsel, urine, ontlasting</a:t>
            </a:r>
          </a:p>
          <a:p>
            <a:r>
              <a:rPr lang="nl-NL" dirty="0" smtClean="0"/>
              <a:t>Medisch onderzoek (scan, röntgenfoto, echo, inwendig onderzoek)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2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Dubbeldiagnose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geestelijke gezondheidszorg is de term </a:t>
            </a:r>
            <a:r>
              <a:rPr lang="nl-NL" dirty="0" smtClean="0">
                <a:solidFill>
                  <a:srgbClr val="FF0000"/>
                </a:solidFill>
              </a:rPr>
              <a:t>dubbeldiagnose</a:t>
            </a:r>
            <a:r>
              <a:rPr lang="nl-NL" dirty="0" smtClean="0"/>
              <a:t> gangbaar</a:t>
            </a:r>
          </a:p>
          <a:p>
            <a:r>
              <a:rPr lang="nl-NL" dirty="0" smtClean="0"/>
              <a:t>Iemand </a:t>
            </a:r>
            <a:r>
              <a:rPr lang="nl-NL" dirty="0"/>
              <a:t>met een </a:t>
            </a:r>
            <a:r>
              <a:rPr lang="nl-NL" dirty="0" smtClean="0">
                <a:solidFill>
                  <a:srgbClr val="FF0000"/>
                </a:solidFill>
              </a:rPr>
              <a:t>dubbeldiagnose </a:t>
            </a:r>
            <a:r>
              <a:rPr lang="nl-NL" dirty="0" smtClean="0">
                <a:solidFill>
                  <a:schemeClr val="tx1"/>
                </a:solidFill>
              </a:rPr>
              <a:t>heeft bijv. niet alleen een psychiatrische ziekte, maar ook verslavingsproblemen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Ook op een andere manier kan sprake zijn van twee of meer ziekten tegelijk.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Dit noem je </a:t>
            </a:r>
            <a:r>
              <a:rPr lang="nl-NL" b="1" dirty="0" smtClean="0">
                <a:solidFill>
                  <a:srgbClr val="FF0000"/>
                </a:solidFill>
              </a:rPr>
              <a:t>Multi pathologie of multipele </a:t>
            </a:r>
            <a:r>
              <a:rPr lang="nl-NL" b="1" dirty="0" err="1" smtClean="0">
                <a:solidFill>
                  <a:srgbClr val="FF0000"/>
                </a:solidFill>
              </a:rPr>
              <a:t>pathalogie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2.5.1 Classificatiesysteem van diagnoses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b="1" dirty="0" smtClean="0">
                <a:solidFill>
                  <a:srgbClr val="FF0000"/>
                </a:solidFill>
              </a:rPr>
              <a:t>Classificatiesystemen</a:t>
            </a:r>
            <a:r>
              <a:rPr lang="nl-NL" dirty="0" smtClean="0"/>
              <a:t> worden wereldwijd gebruikt om:</a:t>
            </a:r>
          </a:p>
          <a:p>
            <a:r>
              <a:rPr lang="nl-NL" dirty="0" smtClean="0"/>
              <a:t>Te  bereiken dat onderzoekers en artsen </a:t>
            </a:r>
            <a:r>
              <a:rPr lang="nl-NL" dirty="0" smtClean="0">
                <a:solidFill>
                  <a:srgbClr val="FF0000"/>
                </a:solidFill>
              </a:rPr>
              <a:t>dezelfde taal </a:t>
            </a:r>
            <a:r>
              <a:rPr lang="nl-NL" dirty="0" smtClean="0"/>
              <a:t>spreken</a:t>
            </a:r>
            <a:endParaRPr lang="nl-NL" dirty="0"/>
          </a:p>
          <a:p>
            <a:r>
              <a:rPr lang="nl-NL" dirty="0" smtClean="0"/>
              <a:t>Voorbeeld (griep) is in alle landen dezelfde ziekte met dezelfde symptomen</a:t>
            </a:r>
          </a:p>
          <a:p>
            <a:r>
              <a:rPr lang="nl-NL" dirty="0" smtClean="0"/>
              <a:t>Alle ziekten wereldwijd in kaart te brengen, zodat er vergelijkingen gemaakt kunnen worden en ziekte/gezondheid gemonitord kunnen worden</a:t>
            </a:r>
          </a:p>
          <a:p>
            <a:r>
              <a:rPr lang="nl-NL" dirty="0" smtClean="0"/>
              <a:t>Ondersteuning te bieden aan artsen bij </a:t>
            </a:r>
            <a:r>
              <a:rPr lang="nl-NL" smtClean="0"/>
              <a:t>het stellen </a:t>
            </a:r>
            <a:r>
              <a:rPr lang="nl-NL" dirty="0" smtClean="0"/>
              <a:t>van een diagnose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1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Classificatiesystemen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Er zijn drie Classificatiesystemen die wereldwijd gebruikt worden op het gebied van ziekte.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ICD-10 </a:t>
            </a:r>
            <a:r>
              <a:rPr lang="nl-NL" dirty="0" smtClean="0"/>
              <a:t>International </a:t>
            </a:r>
            <a:r>
              <a:rPr lang="nl-NL" dirty="0" err="1" smtClean="0"/>
              <a:t>Classification</a:t>
            </a:r>
            <a:r>
              <a:rPr lang="nl-NL" dirty="0" smtClean="0"/>
              <a:t> of </a:t>
            </a:r>
            <a:r>
              <a:rPr lang="nl-NL" dirty="0" err="1" smtClean="0"/>
              <a:t>Diseases</a:t>
            </a:r>
            <a:r>
              <a:rPr lang="nl-NL" dirty="0" smtClean="0"/>
              <a:t>, versie 10</a:t>
            </a:r>
          </a:p>
          <a:p>
            <a:r>
              <a:rPr lang="nl-NL" dirty="0" smtClean="0"/>
              <a:t>Deze classificeert de ziekten met hun </a:t>
            </a:r>
            <a:r>
              <a:rPr lang="nl-NL" b="1" dirty="0" smtClean="0"/>
              <a:t>symptomen</a:t>
            </a:r>
            <a:r>
              <a:rPr lang="nl-NL" dirty="0" smtClean="0"/>
              <a:t> en </a:t>
            </a:r>
            <a:r>
              <a:rPr lang="nl-NL" b="1" dirty="0" smtClean="0"/>
              <a:t>letsels</a:t>
            </a:r>
          </a:p>
          <a:p>
            <a:r>
              <a:rPr lang="nl-NL" b="1" dirty="0">
                <a:solidFill>
                  <a:srgbClr val="FF0000"/>
                </a:solidFill>
              </a:rPr>
              <a:t>ICF</a:t>
            </a:r>
            <a:r>
              <a:rPr lang="nl-NL" dirty="0"/>
              <a:t> International </a:t>
            </a:r>
            <a:r>
              <a:rPr lang="nl-NL" dirty="0" err="1"/>
              <a:t>Classification</a:t>
            </a:r>
            <a:r>
              <a:rPr lang="nl-NL" dirty="0"/>
              <a:t> </a:t>
            </a:r>
            <a:r>
              <a:rPr lang="nl-NL" dirty="0" smtClean="0"/>
              <a:t> of </a:t>
            </a:r>
            <a:r>
              <a:rPr lang="nl-NL" dirty="0" err="1" smtClean="0"/>
              <a:t>Functioning</a:t>
            </a:r>
            <a:r>
              <a:rPr lang="nl-NL" dirty="0" smtClean="0"/>
              <a:t>, </a:t>
            </a:r>
            <a:r>
              <a:rPr lang="nl-NL" dirty="0" err="1" smtClean="0"/>
              <a:t>Disability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Healt</a:t>
            </a:r>
            <a:endParaRPr lang="nl-NL" dirty="0" smtClean="0"/>
          </a:p>
          <a:p>
            <a:r>
              <a:rPr lang="nl-NL" dirty="0" smtClean="0"/>
              <a:t>De ICF gaat niet alleen over de ziekte zelf, maar betrekt er ook  nog de </a:t>
            </a:r>
            <a:r>
              <a:rPr lang="nl-NL" b="1" dirty="0" smtClean="0"/>
              <a:t>sociale</a:t>
            </a:r>
            <a:r>
              <a:rPr lang="nl-NL" dirty="0" smtClean="0"/>
              <a:t> o</a:t>
            </a:r>
            <a:r>
              <a:rPr lang="nl-NL" dirty="0" smtClean="0">
                <a:solidFill>
                  <a:schemeClr val="tx1"/>
                </a:solidFill>
              </a:rPr>
              <a:t>mstandigheden</a:t>
            </a:r>
            <a:r>
              <a:rPr lang="nl-NL" dirty="0" smtClean="0"/>
              <a:t> bij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DSM-5 </a:t>
            </a:r>
            <a:r>
              <a:rPr lang="nl-NL" b="1" dirty="0" smtClean="0">
                <a:solidFill>
                  <a:schemeClr val="tx1"/>
                </a:solidFill>
              </a:rPr>
              <a:t>The </a:t>
            </a:r>
            <a:r>
              <a:rPr lang="nl-NL" b="1" dirty="0" err="1" smtClean="0">
                <a:solidFill>
                  <a:schemeClr val="tx1"/>
                </a:solidFill>
              </a:rPr>
              <a:t>Diagnostic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and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tx1"/>
                </a:solidFill>
              </a:rPr>
              <a:t>S</a:t>
            </a:r>
            <a:r>
              <a:rPr lang="nl-NL" b="1" dirty="0" smtClean="0">
                <a:solidFill>
                  <a:schemeClr val="tx1"/>
                </a:solidFill>
              </a:rPr>
              <a:t>tatistical Manual of Metal Disorders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DSM</a:t>
            </a:r>
            <a:r>
              <a:rPr lang="nl-NL" dirty="0" smtClean="0">
                <a:solidFill>
                  <a:schemeClr val="tx1"/>
                </a:solidFill>
              </a:rPr>
              <a:t> heeft alleen betrekking op ziekten en symptomen uit de </a:t>
            </a:r>
            <a:r>
              <a:rPr lang="nl-NL" b="1" dirty="0" smtClean="0">
                <a:solidFill>
                  <a:schemeClr val="tx1"/>
                </a:solidFill>
              </a:rPr>
              <a:t>geestelijke gezondheidszorg</a:t>
            </a:r>
            <a:endParaRPr lang="nl-N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2.6.1 Evidence </a:t>
            </a:r>
            <a:r>
              <a:rPr lang="nl-NL" dirty="0" err="1" smtClean="0">
                <a:solidFill>
                  <a:srgbClr val="FF0000"/>
                </a:solidFill>
              </a:rPr>
              <a:t>based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practice</a:t>
            </a:r>
            <a:r>
              <a:rPr lang="nl-NL" dirty="0" smtClean="0">
                <a:solidFill>
                  <a:srgbClr val="FF0000"/>
                </a:solidFill>
              </a:rPr>
              <a:t> (EPB)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Evidence </a:t>
            </a:r>
            <a:r>
              <a:rPr lang="nl-NL" dirty="0" err="1" smtClean="0">
                <a:solidFill>
                  <a:srgbClr val="FF0000"/>
                </a:solidFill>
              </a:rPr>
              <a:t>based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practice</a:t>
            </a:r>
            <a:r>
              <a:rPr lang="nl-NL" dirty="0" smtClean="0">
                <a:solidFill>
                  <a:srgbClr val="FF0000"/>
                </a:solidFill>
              </a:rPr>
              <a:t> EPB is beroepsmatig handelen, </a:t>
            </a:r>
            <a:r>
              <a:rPr lang="nl-NL" dirty="0" smtClean="0">
                <a:solidFill>
                  <a:schemeClr val="tx1"/>
                </a:solidFill>
              </a:rPr>
              <a:t>gebaseerd op de best beschikbare informatie over het effect van het handelen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 vraag bij </a:t>
            </a:r>
            <a:r>
              <a:rPr lang="nl-NL" dirty="0">
                <a:solidFill>
                  <a:srgbClr val="FF0000"/>
                </a:solidFill>
              </a:rPr>
              <a:t>Evidence </a:t>
            </a:r>
            <a:r>
              <a:rPr lang="nl-NL" dirty="0" err="1">
                <a:solidFill>
                  <a:srgbClr val="FF0000"/>
                </a:solidFill>
              </a:rPr>
              <a:t>based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practice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is vervolgens wat de best beschikbare informatie is over een behandeling of begeleidingsmethode: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Dit is combinatie van: </a:t>
            </a:r>
            <a:r>
              <a:rPr lang="nl-NL" dirty="0" smtClean="0">
                <a:solidFill>
                  <a:srgbClr val="FF0000"/>
                </a:solidFill>
              </a:rPr>
              <a:t>onderzoeksresultaten</a:t>
            </a:r>
            <a:r>
              <a:rPr lang="nl-NL" dirty="0" smtClean="0">
                <a:solidFill>
                  <a:schemeClr val="tx1"/>
                </a:solidFill>
              </a:rPr>
              <a:t> (niet altijd wetenschappelijk)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Publicaties</a:t>
            </a:r>
            <a:r>
              <a:rPr lang="nl-NL" dirty="0" smtClean="0">
                <a:solidFill>
                  <a:schemeClr val="tx1"/>
                </a:solidFill>
              </a:rPr>
              <a:t> in vaktijdschriften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Kennis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smtClean="0">
                <a:solidFill>
                  <a:srgbClr val="FF0000"/>
                </a:solidFill>
              </a:rPr>
              <a:t>ervaring</a:t>
            </a:r>
            <a:r>
              <a:rPr lang="nl-NL" dirty="0" smtClean="0">
                <a:solidFill>
                  <a:schemeClr val="tx1"/>
                </a:solidFill>
              </a:rPr>
              <a:t> beroepsbeoefenaar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Feedback</a:t>
            </a:r>
            <a:r>
              <a:rPr lang="nl-NL" dirty="0" smtClean="0">
                <a:solidFill>
                  <a:schemeClr val="tx1"/>
                </a:solidFill>
              </a:rPr>
              <a:t> van </a:t>
            </a:r>
            <a:r>
              <a:rPr lang="nl-NL" dirty="0" err="1" smtClean="0">
                <a:solidFill>
                  <a:srgbClr val="FF0000"/>
                </a:solidFill>
              </a:rPr>
              <a:t>clienten</a:t>
            </a:r>
            <a:r>
              <a:rPr lang="nl-NL" dirty="0" smtClean="0">
                <a:solidFill>
                  <a:schemeClr val="tx1"/>
                </a:solidFill>
              </a:rPr>
              <a:t> op de </a:t>
            </a:r>
            <a:r>
              <a:rPr lang="nl-NL" dirty="0" smtClean="0">
                <a:solidFill>
                  <a:srgbClr val="FF0000"/>
                </a:solidFill>
              </a:rPr>
              <a:t>behandeling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smtClean="0">
                <a:solidFill>
                  <a:srgbClr val="FF0000"/>
                </a:solidFill>
              </a:rPr>
              <a:t>begeleiding</a:t>
            </a:r>
          </a:p>
          <a:p>
            <a:r>
              <a:rPr lang="nl-NL" dirty="0">
                <a:solidFill>
                  <a:schemeClr val="tx1"/>
                </a:solidFill>
              </a:rPr>
              <a:t>EPB werkt van boven naar beneden, ofwel van </a:t>
            </a:r>
            <a:r>
              <a:rPr lang="nl-NL" b="1" dirty="0">
                <a:solidFill>
                  <a:srgbClr val="FF0000"/>
                </a:solidFill>
              </a:rPr>
              <a:t>theorie naar praktijk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2.6.2 </a:t>
            </a:r>
            <a:r>
              <a:rPr lang="nl-NL" dirty="0" err="1" smtClean="0">
                <a:solidFill>
                  <a:srgbClr val="FF0000"/>
                </a:solidFill>
              </a:rPr>
              <a:t>Practice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based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evidence</a:t>
            </a:r>
            <a:r>
              <a:rPr lang="nl-NL" dirty="0" smtClean="0">
                <a:solidFill>
                  <a:srgbClr val="FF0000"/>
                </a:solidFill>
              </a:rPr>
              <a:t> (PBE)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PBE</a:t>
            </a:r>
            <a:r>
              <a:rPr lang="nl-NL" dirty="0" smtClean="0"/>
              <a:t> is de omgekeerde weg van EBP:</a:t>
            </a:r>
          </a:p>
          <a:p>
            <a:r>
              <a:rPr lang="nl-NL" dirty="0" smtClean="0"/>
              <a:t>Van onder naar boven, ofwel van </a:t>
            </a:r>
            <a:r>
              <a:rPr lang="nl-NL" b="1" dirty="0" smtClean="0">
                <a:solidFill>
                  <a:srgbClr val="FF0000"/>
                </a:solidFill>
              </a:rPr>
              <a:t>praktijk naar theorie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Het is niet alleen een reactie op het nadeel van EPB. Het kan ook een oplossing bieden voor nieuwe ,onbekende problematiek,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Daarnaast is het een manier om van uit de praktijk te bekijken of bestaande inzichten ook anders bekeken kunnen worden,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Bekijk voorbeeld in boek </a:t>
            </a:r>
            <a:r>
              <a:rPr lang="nl-NL" dirty="0" err="1" smtClean="0">
                <a:solidFill>
                  <a:schemeClr val="tx1"/>
                </a:solidFill>
              </a:rPr>
              <a:t>blz</a:t>
            </a:r>
            <a:r>
              <a:rPr lang="nl-NL" dirty="0" smtClean="0">
                <a:solidFill>
                  <a:schemeClr val="tx1"/>
                </a:solidFill>
              </a:rPr>
              <a:t> 57 zintuigactivering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Maken opdrachten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Ga naar welzijn.angerenstein.nl</a:t>
            </a:r>
          </a:p>
          <a:p>
            <a:r>
              <a:rPr lang="nl-NL" dirty="0"/>
              <a:t>Ga dan naar  het (blauwe) boek Ontwikkeling en omgeving</a:t>
            </a:r>
          </a:p>
          <a:p>
            <a:r>
              <a:rPr lang="nl-NL" dirty="0"/>
              <a:t>Naar VW thema  </a:t>
            </a:r>
            <a:r>
              <a:rPr lang="nl-NL" dirty="0" smtClean="0"/>
              <a:t>02 Pathologie </a:t>
            </a:r>
            <a:r>
              <a:rPr lang="nl-NL" dirty="0" smtClean="0">
                <a:solidFill>
                  <a:srgbClr val="FF0000"/>
                </a:solidFill>
              </a:rPr>
              <a:t>opdracht 1 klassikaal</a:t>
            </a:r>
            <a:r>
              <a:rPr lang="nl-NL" dirty="0" smtClean="0"/>
              <a:t>, </a:t>
            </a:r>
            <a:r>
              <a:rPr lang="nl-NL" dirty="0" smtClean="0">
                <a:solidFill>
                  <a:srgbClr val="FF0000"/>
                </a:solidFill>
              </a:rPr>
              <a:t>opdracht 2 </a:t>
            </a:r>
            <a:r>
              <a:rPr lang="nl-NL" dirty="0" smtClean="0"/>
              <a:t>doe deze opdracht met </a:t>
            </a:r>
            <a:r>
              <a:rPr lang="nl-NL" dirty="0" smtClean="0">
                <a:solidFill>
                  <a:srgbClr val="FF0000"/>
                </a:solidFill>
              </a:rPr>
              <a:t>drie</a:t>
            </a:r>
            <a:r>
              <a:rPr lang="nl-NL" dirty="0" smtClean="0"/>
              <a:t> studenten, opdracht </a:t>
            </a:r>
            <a:r>
              <a:rPr lang="nl-NL" dirty="0" smtClean="0">
                <a:solidFill>
                  <a:srgbClr val="FF0000"/>
                </a:solidFill>
              </a:rPr>
              <a:t>3 en 4  en 5 individueel</a:t>
            </a:r>
            <a:r>
              <a:rPr lang="nl-NL" dirty="0" smtClean="0"/>
              <a:t>, </a:t>
            </a:r>
            <a:r>
              <a:rPr lang="nl-NL" dirty="0" smtClean="0">
                <a:solidFill>
                  <a:srgbClr val="FF0000"/>
                </a:solidFill>
              </a:rPr>
              <a:t>opdracht 6 </a:t>
            </a:r>
            <a:r>
              <a:rPr lang="nl-NL" dirty="0" smtClean="0"/>
              <a:t>werk in tweetallen en </a:t>
            </a:r>
            <a:r>
              <a:rPr lang="nl-NL" dirty="0" smtClean="0">
                <a:solidFill>
                  <a:srgbClr val="FF0000"/>
                </a:solidFill>
              </a:rPr>
              <a:t>opdracht </a:t>
            </a:r>
            <a:r>
              <a:rPr lang="nl-NL" dirty="0">
                <a:solidFill>
                  <a:srgbClr val="FF0000"/>
                </a:solidFill>
              </a:rPr>
              <a:t>9 </a:t>
            </a:r>
            <a:r>
              <a:rPr lang="nl-NL" dirty="0" smtClean="0">
                <a:solidFill>
                  <a:srgbClr val="FF0000"/>
                </a:solidFill>
              </a:rPr>
              <a:t>individueel samen </a:t>
            </a:r>
            <a:r>
              <a:rPr lang="nl-NL" dirty="0">
                <a:solidFill>
                  <a:srgbClr val="FF0000"/>
                </a:solidFill>
              </a:rPr>
              <a:t>overleggen is prima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 Ga naar kritische beroepssituaties en maak </a:t>
            </a:r>
            <a:r>
              <a:rPr lang="nl-NL" dirty="0"/>
              <a:t>opdracht </a:t>
            </a:r>
            <a:r>
              <a:rPr lang="nl-NL" dirty="0" smtClean="0">
                <a:solidFill>
                  <a:srgbClr val="FF0000"/>
                </a:solidFill>
              </a:rPr>
              <a:t>1 t/m 11 </a:t>
            </a:r>
            <a:r>
              <a:rPr lang="nl-NL" dirty="0" smtClean="0"/>
              <a:t>individueel, samen </a:t>
            </a:r>
            <a:r>
              <a:rPr lang="nl-NL" dirty="0"/>
              <a:t>overleggen is prima</a:t>
            </a:r>
          </a:p>
          <a:p>
            <a:r>
              <a:rPr lang="nl-NL" dirty="0"/>
              <a:t>Sla je opdrachten goed op in je pc, is aan het eind LP 1 je bewijs van inzet en voorwaarde om de toets te kunnen halen.</a:t>
            </a:r>
          </a:p>
          <a:p>
            <a:r>
              <a:rPr lang="nl-NL" dirty="0"/>
              <a:t>Volgende </a:t>
            </a:r>
            <a:r>
              <a:rPr lang="nl-NL" dirty="0" smtClean="0"/>
              <a:t>bespreken </a:t>
            </a:r>
            <a:r>
              <a:rPr lang="nl-NL" dirty="0"/>
              <a:t>we de opdrachten na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6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</a:rPr>
              <a:t>Voorbereiding op de toets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Hoe ga je leren?</a:t>
            </a:r>
            <a:r>
              <a:rPr lang="en-US" dirty="0" smtClean="0">
                <a:latin typeface="Arial" panose="020B0604020202020204" pitchFamily="34" charset="0"/>
              </a:rPr>
              <a:t>​</a:t>
            </a:r>
            <a:r>
              <a:rPr lang="nl-NL" dirty="0" smtClean="0">
                <a:latin typeface="Arial" panose="020B0604020202020204" pitchFamily="34" charset="0"/>
              </a:rPr>
              <a:t>​</a:t>
            </a:r>
            <a:endParaRPr lang="nl-NL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Wat moet je leren?</a:t>
            </a:r>
            <a:r>
              <a:rPr lang="en-US" dirty="0">
                <a:latin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  <a:latin typeface="Arial" panose="020B0604020202020204" pitchFamily="34" charset="0"/>
              </a:rPr>
              <a:t>Wat </a:t>
            </a: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kunnen jullie verwachten?</a:t>
            </a:r>
            <a:r>
              <a:rPr lang="en-US" dirty="0" smtClean="0">
                <a:latin typeface="Arial" panose="020B0604020202020204" pitchFamily="34" charset="0"/>
              </a:rPr>
              <a:t>​</a:t>
            </a:r>
            <a:endParaRPr lang="nl-NL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Wanneer is de toets?</a:t>
            </a:r>
            <a:r>
              <a:rPr lang="en-US" dirty="0" smtClean="0">
                <a:latin typeface="Arial" panose="020B0604020202020204" pitchFamily="34" charset="0"/>
              </a:rPr>
              <a:t>​</a:t>
            </a:r>
            <a:endParaRPr lang="nl-NL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KOMT HET GOED?</a:t>
            </a:r>
            <a:r>
              <a:rPr lang="en-US" dirty="0">
                <a:latin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64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828</TotalTime>
  <Words>586</Words>
  <Application>Microsoft Office PowerPoint</Application>
  <PresentationFormat>Breedbeeld</PresentationFormat>
  <Paragraphs>56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Organisch</vt:lpstr>
      <vt:lpstr>Thema 2.5 De diagnose + 2.6 Evidence based werken</vt:lpstr>
      <vt:lpstr>2.5 De diagnose</vt:lpstr>
      <vt:lpstr>Dubbeldiagnose</vt:lpstr>
      <vt:lpstr>2.5.1 Classificatiesysteem van diagnoses</vt:lpstr>
      <vt:lpstr>Classificatiesystemen</vt:lpstr>
      <vt:lpstr>2.6.1 Evidence based practice (EPB)</vt:lpstr>
      <vt:lpstr>2.6.2 Practice based evidence (PBE)</vt:lpstr>
      <vt:lpstr>Maken opdrachten</vt:lpstr>
      <vt:lpstr>Voorbereiding op de toets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2.5 De diagnose + 2.6 Evidence based werken</dc:title>
  <dc:creator>Toon Groen</dc:creator>
  <cp:lastModifiedBy>Toon Groen</cp:lastModifiedBy>
  <cp:revision>14</cp:revision>
  <dcterms:created xsi:type="dcterms:W3CDTF">2019-10-13T19:20:55Z</dcterms:created>
  <dcterms:modified xsi:type="dcterms:W3CDTF">2019-10-14T09:50:52Z</dcterms:modified>
</cp:coreProperties>
</file>